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17"/>
  </p:notesMasterIdLst>
  <p:handoutMasterIdLst>
    <p:handoutMasterId r:id="rId18"/>
  </p:handoutMasterIdLst>
  <p:sldIdLst>
    <p:sldId id="275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8" r:id="rId13"/>
    <p:sldId id="270" r:id="rId14"/>
    <p:sldId id="271" r:id="rId15"/>
    <p:sldId id="272" r:id="rId16"/>
  </p:sldIdLst>
  <p:sldSz cx="9144000" cy="6858000" type="screen4x3"/>
  <p:notesSz cx="7315200" cy="9601200"/>
  <p:embeddedFontLst>
    <p:embeddedFont>
      <p:font typeface="Amatic SC" panose="020B0604020202020204" charset="-79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entury Schoolbook" panose="02040604050505020304" pitchFamily="18" charset="0"/>
      <p:regular r:id="rId27"/>
      <p:bold r:id="rId28"/>
      <p:italic r:id="rId29"/>
      <p:boldItalic r:id="rId30"/>
    </p:embeddedFont>
    <p:embeddedFont>
      <p:font typeface="Source Code Pr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000000"/>
          </p15:clr>
        </p15:guide>
        <p15:guide id="2" pos="2880" userDrawn="1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000000"/>
          </p15:clr>
        </p15:guide>
        <p15:guide id="2" pos="2304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0" autoAdjust="0"/>
    <p:restoredTop sz="94291" autoAdjust="0"/>
  </p:normalViewPr>
  <p:slideViewPr>
    <p:cSldViewPr snapToGrid="0">
      <p:cViewPr varScale="1">
        <p:scale>
          <a:sx n="65" d="100"/>
          <a:sy n="65" d="100"/>
        </p:scale>
        <p:origin x="151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2814" y="54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19DEB0B-2559-4E93-B812-9F6D0A9944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A1510BC-CDB9-46CC-A1AC-0FC6ED85C3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B8CC0A-EABD-4106-84B2-C2F2C986D954}" type="datetimeFigureOut">
              <a:rPr lang="es-AR" smtClean="0"/>
              <a:t>10/3/2021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F4291FD-5E61-4019-B1BB-677488B734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BB41AB8-69FB-47FA-965A-F3591D758FC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53B860-8617-4FE4-AC8E-4018472D7B4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428510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/>
        </p:nvSpPr>
        <p:spPr>
          <a:xfrm>
            <a:off x="0" y="0"/>
            <a:ext cx="7315200" cy="9601200"/>
          </a:xfrm>
          <a:prstGeom prst="roundRect">
            <a:avLst>
              <a:gd name="adj" fmla="val 5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9025" tIns="49500" rIns="99025" bIns="495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4;n"/>
          <p:cNvSpPr/>
          <p:nvPr/>
        </p:nvSpPr>
        <p:spPr>
          <a:xfrm>
            <a:off x="0" y="0"/>
            <a:ext cx="7315200" cy="9601200"/>
          </a:xfrm>
          <a:prstGeom prst="roundRect">
            <a:avLst>
              <a:gd name="adj" fmla="val 5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9025" tIns="49500" rIns="99025" bIns="495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67062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475" tIns="50675" rIns="97475" bIns="506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143375" y="0"/>
            <a:ext cx="3167062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475" tIns="50675" rIns="97475" bIns="506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>
            <a:spLocks noGrp="1" noRot="1" noChangeAspect="1"/>
          </p:cNvSpPr>
          <p:nvPr>
            <p:ph type="sldImg" idx="3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" name="Google Shape;8;n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350" cy="4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475" tIns="50675" rIns="97475" bIns="5067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" name="Google Shape;9;n"/>
          <p:cNvSpPr txBox="1">
            <a:spLocks noGrp="1"/>
          </p:cNvSpPr>
          <p:nvPr>
            <p:ph type="ftr" idx="11"/>
          </p:nvPr>
        </p:nvSpPr>
        <p:spPr>
          <a:xfrm>
            <a:off x="0" y="9120187"/>
            <a:ext cx="3167062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475" tIns="50675" rIns="97475" bIns="5067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n"/>
          <p:cNvSpPr txBox="1">
            <a:spLocks noGrp="1"/>
          </p:cNvSpPr>
          <p:nvPr>
            <p:ph type="sldNum" idx="12"/>
          </p:nvPr>
        </p:nvSpPr>
        <p:spPr>
          <a:xfrm>
            <a:off x="4143375" y="9120187"/>
            <a:ext cx="3167062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7475" tIns="50675" rIns="97475" bIns="506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 b="0" i="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2000" cy="43132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475" y="730250"/>
            <a:ext cx="4784725" cy="35893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350" cy="43180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3d0479363_0_4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500" cy="43179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33d0479363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d0479363_0_21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500" cy="43179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33d047936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3d0479363_0_29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500" cy="43179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33d0479363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3d0479363_0_37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500" cy="43179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33d047936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350" cy="43180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350" cy="43180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350" cy="43180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350" cy="43180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350" cy="43180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350" cy="43180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350" cy="43180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>
            <a:spLocks noGrp="1"/>
          </p:cNvSpPr>
          <p:nvPr>
            <p:ph type="body" idx="1"/>
          </p:nvPr>
        </p:nvSpPr>
        <p:spPr>
          <a:xfrm>
            <a:off x="731837" y="4559300"/>
            <a:ext cx="5848350" cy="4318000"/>
          </a:xfrm>
          <a:prstGeom prst="rect">
            <a:avLst/>
          </a:prstGeom>
        </p:spPr>
        <p:txBody>
          <a:bodyPr spcFirstLastPara="1" wrap="square" lIns="97475" tIns="50675" rIns="97475" bIns="50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797425" cy="3597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2802750" y="1070000"/>
            <a:ext cx="3538500" cy="4718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7467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7467600" cy="48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>
            <a:lvl1pPr marL="457200" lvl="0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●"/>
              <a:defRPr/>
            </a:lvl1pPr>
            <a:lvl2pPr marL="914400" lvl="1" indent="-320040" algn="l" rtl="0">
              <a:spcBef>
                <a:spcPts val="360"/>
              </a:spcBef>
              <a:spcAft>
                <a:spcPts val="0"/>
              </a:spcAft>
              <a:buSzPts val="1440"/>
              <a:buChar char="○"/>
              <a:defRPr/>
            </a:lvl2pPr>
            <a:lvl3pPr marL="1371600" lvl="2" indent="-297180" algn="l" rtl="0"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3pPr>
            <a:lvl4pPr marL="1828800" lvl="3" indent="-297180" algn="l" rtl="0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4pPr>
            <a:lvl5pPr marL="2286000" lvl="4" indent="-306323" algn="l" rtl="0">
              <a:spcBef>
                <a:spcPts val="360"/>
              </a:spcBef>
              <a:spcAft>
                <a:spcPts val="0"/>
              </a:spcAft>
              <a:buSzPts val="1224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297179" algn="l" rtl="0">
              <a:spcBef>
                <a:spcPts val="1600"/>
              </a:spcBef>
              <a:spcAft>
                <a:spcPts val="0"/>
              </a:spcAft>
              <a:buSzPts val="1080"/>
              <a:buChar char="●"/>
              <a:defRPr/>
            </a:lvl7pPr>
            <a:lvl8pPr marL="3657600" lvl="7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dt" idx="10"/>
          </p:nvPr>
        </p:nvSpPr>
        <p:spPr>
          <a:xfrm rot="5400000">
            <a:off x="7589812" y="1082788"/>
            <a:ext cx="20115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ftr" idx="11"/>
          </p:nvPr>
        </p:nvSpPr>
        <p:spPr>
          <a:xfrm rot="5400000">
            <a:off x="6990612" y="3736237"/>
            <a:ext cx="32004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ldNum" idx="12"/>
          </p:nvPr>
        </p:nvSpPr>
        <p:spPr>
          <a:xfrm>
            <a:off x="8129587" y="5734050"/>
            <a:ext cx="6081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1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1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1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1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1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1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1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1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400" b="1" i="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000" b="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37E5F3-3ED3-4B46-9D01-EC76220A38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4DD629-ABFB-4555-814F-5A3B76C922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9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6" indent="0" algn="ctr">
              <a:buNone/>
              <a:defRPr sz="1500"/>
            </a:lvl2pPr>
            <a:lvl3pPr marL="685791" indent="0" algn="ctr">
              <a:buNone/>
              <a:defRPr sz="1350"/>
            </a:lvl3pPr>
            <a:lvl4pPr marL="1028687" indent="0" algn="ctr">
              <a:buNone/>
              <a:defRPr sz="1200"/>
            </a:lvl4pPr>
            <a:lvl5pPr marL="1371582" indent="0" algn="ctr">
              <a:buNone/>
              <a:defRPr sz="1200"/>
            </a:lvl5pPr>
            <a:lvl6pPr marL="1714478" indent="0" algn="ctr">
              <a:buNone/>
              <a:defRPr sz="1200"/>
            </a:lvl6pPr>
            <a:lvl7pPr marL="2057374" indent="0" algn="ctr">
              <a:buNone/>
              <a:defRPr sz="1200"/>
            </a:lvl7pPr>
            <a:lvl8pPr marL="2400269" indent="0" algn="ctr">
              <a:buNone/>
              <a:defRPr sz="1200"/>
            </a:lvl8pPr>
            <a:lvl9pPr marL="2743165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AF8B75-07B2-4C4D-BA4F-8B51CD320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9714D1-4F18-4763-8CCB-14E355B02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F0BE84-3FE7-411C-B04D-A46628251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7520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242308-4731-4CB6-A271-AFA828977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FBB951-538D-4BE8-BBA3-A75968E66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DDAF2E-909F-4A03-986E-71F38A81A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77DD2C-F247-4BE6-A83A-CE31ADC2E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AF3E00-A018-479E-86D5-0667E021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2430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5C58E1-92A8-48C3-B153-49A35229A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7D8B0E-35F7-4E8A-8135-DF1A6B4D5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91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8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8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7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7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6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6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CA0F26-C9EA-4FD8-B2C4-C02547FA0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F78226-DF81-4A36-BD9C-7D311462A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3358E4-BCA9-4431-8080-1F5542255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74429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00DAD2-C1F6-455A-83CE-D1FB00117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3BDB69-B191-4950-B9D0-C52A5D7B35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BE811EA-382C-49C6-B8E4-D72475ECA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218DB3D-4C6C-4F34-B2C2-386B99F2D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D200C3F-1D9B-4136-93D1-65D9C908C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9EE90D7-5572-4B8E-9B0C-5F3A81EFC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87612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E77BF2-7DAB-437F-91A8-1916596E5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19513A-6A01-4711-8C94-D721EE1DB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6" indent="0">
              <a:buNone/>
              <a:defRPr sz="1500" b="1"/>
            </a:lvl2pPr>
            <a:lvl3pPr marL="685791" indent="0">
              <a:buNone/>
              <a:defRPr sz="1350" b="1"/>
            </a:lvl3pPr>
            <a:lvl4pPr marL="1028687" indent="0">
              <a:buNone/>
              <a:defRPr sz="1200" b="1"/>
            </a:lvl4pPr>
            <a:lvl5pPr marL="1371582" indent="0">
              <a:buNone/>
              <a:defRPr sz="1200" b="1"/>
            </a:lvl5pPr>
            <a:lvl6pPr marL="1714478" indent="0">
              <a:buNone/>
              <a:defRPr sz="1200" b="1"/>
            </a:lvl6pPr>
            <a:lvl7pPr marL="2057374" indent="0">
              <a:buNone/>
              <a:defRPr sz="1200" b="1"/>
            </a:lvl7pPr>
            <a:lvl8pPr marL="2400269" indent="0">
              <a:buNone/>
              <a:defRPr sz="1200" b="1"/>
            </a:lvl8pPr>
            <a:lvl9pPr marL="2743165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91A10F0-B59E-4AAA-8F05-10F2BF06B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DE34D71-9A83-411C-8DA1-FDADA9427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6" indent="0">
              <a:buNone/>
              <a:defRPr sz="1500" b="1"/>
            </a:lvl2pPr>
            <a:lvl3pPr marL="685791" indent="0">
              <a:buNone/>
              <a:defRPr sz="1350" b="1"/>
            </a:lvl3pPr>
            <a:lvl4pPr marL="1028687" indent="0">
              <a:buNone/>
              <a:defRPr sz="1200" b="1"/>
            </a:lvl4pPr>
            <a:lvl5pPr marL="1371582" indent="0">
              <a:buNone/>
              <a:defRPr sz="1200" b="1"/>
            </a:lvl5pPr>
            <a:lvl6pPr marL="1714478" indent="0">
              <a:buNone/>
              <a:defRPr sz="1200" b="1"/>
            </a:lvl6pPr>
            <a:lvl7pPr marL="2057374" indent="0">
              <a:buNone/>
              <a:defRPr sz="1200" b="1"/>
            </a:lvl7pPr>
            <a:lvl8pPr marL="2400269" indent="0">
              <a:buNone/>
              <a:defRPr sz="1200" b="1"/>
            </a:lvl8pPr>
            <a:lvl9pPr marL="2743165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3C50161-EAFD-4FF0-9374-625FF1C8C2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09F90B5-123A-4EF6-99A2-08F124D6B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0D481AB-EE33-4CCC-B45E-9AE641399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2B130C7-9949-421B-AD07-00EA329D5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39557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43CA04-BDAE-4654-84CE-ACFB26F27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82A8321-A064-4EFD-BE5A-44523B47B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99B0306-57F2-4C90-8870-D6B40B1D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E951421-1A63-439E-803C-A3A6692FA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80084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B12F77A-F0FC-404A-A3AB-AEA65AD51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4B9AF62-9CAE-4C27-B062-E6AB5A3EA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15BEEF6-FE02-4D42-A93C-779CA4995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741207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08CAEA-E01F-4175-9AFE-F984DC6F7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86A723-F3F0-4260-81B0-D13BF0C7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DC0204B-C7CE-4FDE-B1DD-77F747EAC2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6" indent="0">
              <a:buNone/>
              <a:defRPr sz="1050"/>
            </a:lvl2pPr>
            <a:lvl3pPr marL="685791" indent="0">
              <a:buNone/>
              <a:defRPr sz="900"/>
            </a:lvl3pPr>
            <a:lvl4pPr marL="1028687" indent="0">
              <a:buNone/>
              <a:defRPr sz="750"/>
            </a:lvl4pPr>
            <a:lvl5pPr marL="1371582" indent="0">
              <a:buNone/>
              <a:defRPr sz="750"/>
            </a:lvl5pPr>
            <a:lvl6pPr marL="1714478" indent="0">
              <a:buNone/>
              <a:defRPr sz="750"/>
            </a:lvl6pPr>
            <a:lvl7pPr marL="2057374" indent="0">
              <a:buNone/>
              <a:defRPr sz="750"/>
            </a:lvl7pPr>
            <a:lvl8pPr marL="2400269" indent="0">
              <a:buNone/>
              <a:defRPr sz="750"/>
            </a:lvl8pPr>
            <a:lvl9pPr marL="2743165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686DC6D-F710-4E5B-8A52-FC75788BD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2CA3ED-06B6-4DDC-96E6-2A6A9DEFF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9BA8E47-5193-4B53-8251-2D0295BEE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2136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390467"/>
            <a:ext cx="8520600" cy="10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638233"/>
            <a:ext cx="8520600" cy="44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264BD5-DF23-4DF2-912D-6AACB8659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4EB0724-6401-4C12-855B-88BF2389E7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96" indent="0">
              <a:buNone/>
              <a:defRPr sz="2100"/>
            </a:lvl2pPr>
            <a:lvl3pPr marL="685791" indent="0">
              <a:buNone/>
              <a:defRPr sz="1800"/>
            </a:lvl3pPr>
            <a:lvl4pPr marL="1028687" indent="0">
              <a:buNone/>
              <a:defRPr sz="1500"/>
            </a:lvl4pPr>
            <a:lvl5pPr marL="1371582" indent="0">
              <a:buNone/>
              <a:defRPr sz="1500"/>
            </a:lvl5pPr>
            <a:lvl6pPr marL="1714478" indent="0">
              <a:buNone/>
              <a:defRPr sz="1500"/>
            </a:lvl6pPr>
            <a:lvl7pPr marL="2057374" indent="0">
              <a:buNone/>
              <a:defRPr sz="1500"/>
            </a:lvl7pPr>
            <a:lvl8pPr marL="2400269" indent="0">
              <a:buNone/>
              <a:defRPr sz="1500"/>
            </a:lvl8pPr>
            <a:lvl9pPr marL="2743165" indent="0">
              <a:buNone/>
              <a:defRPr sz="15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51FE40B-877E-4FA3-9887-1C25AB09C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6" indent="0">
              <a:buNone/>
              <a:defRPr sz="1050"/>
            </a:lvl2pPr>
            <a:lvl3pPr marL="685791" indent="0">
              <a:buNone/>
              <a:defRPr sz="900"/>
            </a:lvl3pPr>
            <a:lvl4pPr marL="1028687" indent="0">
              <a:buNone/>
              <a:defRPr sz="750"/>
            </a:lvl4pPr>
            <a:lvl5pPr marL="1371582" indent="0">
              <a:buNone/>
              <a:defRPr sz="750"/>
            </a:lvl5pPr>
            <a:lvl6pPr marL="1714478" indent="0">
              <a:buNone/>
              <a:defRPr sz="750"/>
            </a:lvl6pPr>
            <a:lvl7pPr marL="2057374" indent="0">
              <a:buNone/>
              <a:defRPr sz="750"/>
            </a:lvl7pPr>
            <a:lvl8pPr marL="2400269" indent="0">
              <a:buNone/>
              <a:defRPr sz="750"/>
            </a:lvl8pPr>
            <a:lvl9pPr marL="2743165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5B01638-A86A-4AF3-9C0C-E6798A51A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324783-410B-443A-8C6F-275D5A331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8AD9173-11B1-4131-A934-E3E6FC91B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005431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1906C0-154B-4E17-8771-0C4912977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F25565E-F445-48BF-A208-13F2A64E0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751298-EE7B-4B14-9B4A-48354BB12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79B827-5116-4F47-8727-72258CE10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06F6B1-B2DB-4E05-9E9A-1827A7265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694081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60D23CB-1DE8-4210-A836-4750137BFA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6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57B3F04-81B0-436B-B199-3C0D6C58A7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6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270A8C-0717-4DE4-8EA4-AC3E18F9B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86F73D7-D8AD-4B92-9018-4F7DB32FB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06154F-C894-4262-8FD8-263B8A923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92793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390467"/>
            <a:ext cx="8520600" cy="10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638233"/>
            <a:ext cx="3999900" cy="44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638233"/>
            <a:ext cx="3999900" cy="44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304800" y="412467"/>
            <a:ext cx="8537700" cy="9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6187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33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441867"/>
            <a:ext cx="4045200" cy="228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3793630"/>
            <a:ext cx="40452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653700"/>
            <a:ext cx="8520600" cy="264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44061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311700" y="390467"/>
            <a:ext cx="8520600" cy="10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311700" y="1638233"/>
            <a:ext cx="8520600" cy="44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A8DA5CF-0F3C-4DEF-98C4-7854329B6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0FCAAD-3472-4772-A365-FB23D819A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A4E9BA-9827-4D1F-9146-275ED066B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1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60BFB-72F1-446D-ABE9-6024945EBFD5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0EE254-3B41-4FA9-85C1-88F48C3676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09AF9E-5BFA-4499-BA35-ED6A859F3C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856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 spd="med">
    <p:fade/>
  </p:transition>
  <p:hf hdr="0" ftr="0" dt="0"/>
  <p:txStyles>
    <p:titleStyle>
      <a:lvl1pPr algn="l" defTabSz="685791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7" indent="-171447" algn="l" defTabSz="685791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43" indent="-171447" algn="l" defTabSz="6857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39" indent="-171447" algn="l" defTabSz="6857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34" indent="-171447" algn="l" defTabSz="6857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30" indent="-171447" algn="l" defTabSz="6857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25" indent="-171447" algn="l" defTabSz="6857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21" indent="-171447" algn="l" defTabSz="6857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16" indent="-171447" algn="l" defTabSz="6857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12" indent="-171447" algn="l" defTabSz="685791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6857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6" algn="l" defTabSz="6857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91" algn="l" defTabSz="6857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87" algn="l" defTabSz="6857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82" algn="l" defTabSz="6857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78" algn="l" defTabSz="6857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74" algn="l" defTabSz="6857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69" algn="l" defTabSz="6857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65" algn="l" defTabSz="6857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139">
            <a:extLst>
              <a:ext uri="{FF2B5EF4-FFF2-40B4-BE49-F238E27FC236}">
                <a16:creationId xmlns:a16="http://schemas.microsoft.com/office/drawing/2014/main" id="{1ACA2EA0-FFD3-42EC-9406-B595015ED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61"/>
            <a:ext cx="9144000" cy="6857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452">
              <a:buClrTx/>
            </a:pPr>
            <a:endParaRPr lang="en-US" sz="1633" kern="1200" dirty="0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42" name="Rectangle 141">
            <a:extLst>
              <a:ext uri="{FF2B5EF4-FFF2-40B4-BE49-F238E27FC236}">
                <a16:creationId xmlns:a16="http://schemas.microsoft.com/office/drawing/2014/main" id="{D5288BCE-665C-472A-8C43-664BCFA31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6572" y="1248004"/>
            <a:ext cx="6858000" cy="3007132"/>
          </a:xfrm>
          <a:prstGeom prst="rect">
            <a:avLst/>
          </a:prstGeom>
          <a:solidFill>
            <a:schemeClr val="bg1"/>
          </a:solidFill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452">
              <a:buClrTx/>
            </a:pPr>
            <a:endParaRPr lang="en-US" sz="1633" kern="1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Google Shape;65;p13"/>
          <p:cNvSpPr txBox="1">
            <a:spLocks noGrp="1"/>
          </p:cNvSpPr>
          <p:nvPr>
            <p:ph type="ctrTitle"/>
          </p:nvPr>
        </p:nvSpPr>
        <p:spPr>
          <a:xfrm>
            <a:off x="1353741" y="1442381"/>
            <a:ext cx="6436519" cy="2177099"/>
          </a:xfrm>
          <a:prstGeom prst="rect">
            <a:avLst/>
          </a:prstGeom>
        </p:spPr>
        <p:txBody>
          <a:bodyPr spcFirstLastPara="1" vert="horz" lIns="91412" tIns="45694" rIns="91412" bIns="45694" rtlCol="0" anchor="ctr" anchorCtr="0">
            <a:normAutofit/>
          </a:bodyPr>
          <a:lstStyle/>
          <a:p>
            <a:pPr>
              <a:spcBef>
                <a:spcPts val="0"/>
              </a:spcBef>
              <a:buClr>
                <a:srgbClr val="874EA9"/>
              </a:buClr>
              <a:buSzPts val="4000"/>
            </a:pPr>
            <a:r>
              <a:rPr lang="en-US" sz="5261" b="1" dirty="0">
                <a:latin typeface="Arial"/>
                <a:ea typeface="Arial"/>
                <a:cs typeface="Arial"/>
                <a:sym typeface="Arial"/>
              </a:rPr>
              <a:t>CONCEPTOS DE BASES DE DATOS</a:t>
            </a:r>
            <a:endParaRPr lang="en-US" sz="5261" dirty="0"/>
          </a:p>
        </p:txBody>
      </p:sp>
      <p:sp>
        <p:nvSpPr>
          <p:cNvPr id="144" name="Rectangle: Rounded Corners 143">
            <a:extLst>
              <a:ext uri="{FF2B5EF4-FFF2-40B4-BE49-F238E27FC236}">
                <a16:creationId xmlns:a16="http://schemas.microsoft.com/office/drawing/2014/main" id="{46C57131-53A7-4C1A-BEA8-25F06A06A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65905" y="3912271"/>
            <a:ext cx="5419335" cy="685728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9452">
              <a:buClrTx/>
            </a:pPr>
            <a:endParaRPr lang="en-US" sz="1633" kern="1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1925241" y="3962344"/>
            <a:ext cx="5293519" cy="580964"/>
          </a:xfrm>
          <a:prstGeom prst="rect">
            <a:avLst/>
          </a:prstGeom>
        </p:spPr>
        <p:txBody>
          <a:bodyPr spcFirstLastPara="1" vert="horz" lIns="91412" tIns="45694" rIns="91412" bIns="45694" rtlCol="0" anchor="ctr" anchorCtr="0">
            <a:normAutofit/>
          </a:bodyPr>
          <a:lstStyle/>
          <a:p>
            <a:pPr>
              <a:spcBef>
                <a:spcPts val="0"/>
              </a:spcBef>
              <a:spcAft>
                <a:spcPts val="544"/>
              </a:spcAft>
              <a:buSzPts val="2450"/>
            </a:pPr>
            <a:r>
              <a:rPr lang="es-AR" sz="2700" dirty="0">
                <a:solidFill>
                  <a:srgbClr val="FFFFFF"/>
                </a:solidFill>
                <a:latin typeface="Century Schoolbook" panose="02040604050505020304" pitchFamily="18" charset="0"/>
              </a:rPr>
              <a:t>Archivos - Algorítmica clásica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sz="quarter" idx="12"/>
          </p:nvPr>
        </p:nvSpPr>
        <p:spPr>
          <a:xfrm>
            <a:off x="6457951" y="6356043"/>
            <a:ext cx="2057400" cy="365087"/>
          </a:xfrm>
          <a:prstGeom prst="rect">
            <a:avLst/>
          </a:prstGeom>
        </p:spPr>
        <p:txBody>
          <a:bodyPr spcFirstLastPara="1" vert="horz" lIns="101571" tIns="101571" rIns="101571" bIns="101571" rtlCol="0" anchor="ctr" anchorCtr="0">
            <a:normAutofit/>
          </a:bodyPr>
          <a:lstStyle/>
          <a:p>
            <a:pPr defTabSz="829452">
              <a:lnSpc>
                <a:spcPct val="90000"/>
              </a:lnSpc>
              <a:spcAft>
                <a:spcPts val="544"/>
              </a:spcAft>
              <a:buClrTx/>
            </a:pPr>
            <a:fld id="{00000000-1234-1234-1234-123412341234}" type="slidenum">
              <a:rPr lang="en-US" sz="635" kern="1200">
                <a:solidFill>
                  <a:prstClr val="black">
                    <a:lumMod val="50000"/>
                    <a:lumOff val="50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829452">
                <a:lnSpc>
                  <a:spcPct val="90000"/>
                </a:lnSpc>
                <a:spcAft>
                  <a:spcPts val="544"/>
                </a:spcAft>
                <a:buClrTx/>
              </a:pPr>
              <a:t>1</a:t>
            </a:fld>
            <a:endParaRPr lang="en-US" sz="635" kern="1200" dirty="0">
              <a:solidFill>
                <a:prstClr val="black">
                  <a:lumMod val="50000"/>
                  <a:lumOff val="50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4115FB2C-C979-4B01-899D-9B8447DADF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body" idx="1"/>
          </p:nvPr>
        </p:nvSpPr>
        <p:spPr>
          <a:xfrm>
            <a:off x="0" y="1000124"/>
            <a:ext cx="8786812" cy="557768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{se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busca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detalle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el maestro}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while 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regm.cod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&lt;&gt; aux) do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read 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regm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{se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modifica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el stock del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con la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cantidad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total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vendida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de ese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	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regm.cant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:=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regm.cant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total;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 	{se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reubica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puntero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el maestro}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	seek(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filepos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)-1);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 	{se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actualiza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el maestro}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	write(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regm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	if (not(EOF(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))) then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		read(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regm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end;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close(det);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close(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end.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271463" indent="-164783">
              <a:spcBef>
                <a:spcPts val="60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0" y="6538115"/>
            <a:ext cx="9144000" cy="22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4"/>
          <p:cNvSpPr txBox="1"/>
          <p:nvPr/>
        </p:nvSpPr>
        <p:spPr>
          <a:xfrm>
            <a:off x="8129587" y="5734050"/>
            <a:ext cx="60801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pPr algn="ctr">
                <a:buClr>
                  <a:srgbClr val="FFFFFF"/>
                </a:buClr>
                <a:buSzPts val="1400"/>
              </a:pPr>
              <a:t>10</a:t>
            </a:fld>
            <a:endParaRPr/>
          </a:p>
        </p:txBody>
      </p:sp>
      <p:cxnSp>
        <p:nvCxnSpPr>
          <p:cNvPr id="160" name="Google Shape;160;p24"/>
          <p:cNvCxnSpPr/>
          <p:nvPr/>
        </p:nvCxnSpPr>
        <p:spPr>
          <a:xfrm>
            <a:off x="71439" y="920752"/>
            <a:ext cx="8643937" cy="7937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161" name="Google Shape;161;p24"/>
          <p:cNvSpPr txBox="1"/>
          <p:nvPr/>
        </p:nvSpPr>
        <p:spPr>
          <a:xfrm>
            <a:off x="2763584" y="5410994"/>
            <a:ext cx="6264275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874EA9"/>
              </a:buClr>
              <a:buSzPts val="1800"/>
            </a:pPr>
            <a:r>
              <a:rPr lang="en-U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 </a:t>
            </a:r>
            <a:r>
              <a:rPr lang="en-U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modificaciones</a:t>
            </a:r>
            <a:r>
              <a:rPr lang="en-U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habría</a:t>
            </a:r>
            <a:r>
              <a:rPr lang="en-U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n-U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hacer</a:t>
            </a:r>
            <a:r>
              <a:rPr lang="en-U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para usar n </a:t>
            </a:r>
            <a:r>
              <a:rPr lang="en-U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detalles</a:t>
            </a:r>
            <a:r>
              <a:rPr lang="en-U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???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62" name="Google Shape;162;p24"/>
          <p:cNvSpPr txBox="1">
            <a:spLocks noGrp="1"/>
          </p:cNvSpPr>
          <p:nvPr>
            <p:ph type="title"/>
          </p:nvPr>
        </p:nvSpPr>
        <p:spPr>
          <a:xfrm>
            <a:off x="71423" y="-214300"/>
            <a:ext cx="87153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ACTUALIZACIÓN DE ARCHIVOS-MAESTRO/DETALLE</a:t>
            </a:r>
            <a:endParaRPr sz="2600">
              <a:solidFill>
                <a:srgbClr val="000000"/>
              </a:solidFill>
            </a:endParaRPr>
          </a:p>
        </p:txBody>
      </p:sp>
      <p:pic>
        <p:nvPicPr>
          <p:cNvPr id="2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52C6A14D-C400-4874-BE05-EAED2117BB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85935" y="104083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328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>
            <a:spLocks noGrp="1"/>
          </p:cNvSpPr>
          <p:nvPr>
            <p:ph type="body" idx="1"/>
          </p:nvPr>
        </p:nvSpPr>
        <p:spPr>
          <a:xfrm>
            <a:off x="0" y="889305"/>
            <a:ext cx="8786700" cy="548136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262626"/>
              </a:buClr>
              <a:buSzPts val="2800"/>
              <a:buNone/>
            </a:pPr>
            <a:r>
              <a:rPr lang="en-US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program </a:t>
            </a:r>
            <a:r>
              <a:rPr lang="en-US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ejemplo</a:t>
            </a:r>
            <a:r>
              <a:rPr lang="en-US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const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valor_alto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= '9999’;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type str4 = string[4];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= record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codigo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: str4;                   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262626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pu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: real;                    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262626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	cant: integer;               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262626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end;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arc_productos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= file of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var</a:t>
            </a:r>
          </a:p>
          <a:p>
            <a:pPr marL="0" indent="0">
              <a:spcBef>
                <a:spcPts val="40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det1, det2, det3,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arc_productos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; 	</a:t>
            </a:r>
          </a:p>
          <a:p>
            <a:pPr marL="0" indent="0">
              <a:spcBef>
                <a:spcPts val="40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min, regd1, regd2, regd3, prod: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0" indent="0">
              <a:spcBef>
                <a:spcPts val="40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procedure leer (var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arc_productos;var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dato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</a:p>
          <a:p>
            <a:pPr marL="0" indent="0">
              <a:spcBef>
                <a:spcPts val="40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</a:p>
          <a:p>
            <a:pPr marL="0" indent="0">
              <a:spcBef>
                <a:spcPts val="40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if (not(EOF(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))) then  </a:t>
            </a:r>
          </a:p>
          <a:p>
            <a:pPr marL="0" indent="0">
              <a:spcBef>
                <a:spcPts val="40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	read (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dato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0" indent="0">
              <a:spcBef>
                <a:spcPts val="40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else 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dato.codigo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:=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valor_alto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</a:p>
          <a:p>
            <a:pPr marL="0" indent="0">
              <a:spcBef>
                <a:spcPts val="400"/>
              </a:spcBef>
              <a:buClr>
                <a:schemeClr val="dk1"/>
              </a:buClr>
              <a:buSzPts val="28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end</a:t>
            </a:r>
            <a:r>
              <a:rPr lang="en-US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lang="en-US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endParaRPr sz="2400" i="1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164782">
              <a:spcBef>
                <a:spcPts val="60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0" y="6568240"/>
            <a:ext cx="91440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8129587" y="5734050"/>
            <a:ext cx="6081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pPr algn="ctr">
                <a:buClr>
                  <a:srgbClr val="FFFFFF"/>
                </a:buClr>
                <a:buSzPts val="1400"/>
              </a:pPr>
              <a:t>11</a:t>
            </a:fld>
            <a:endParaRPr/>
          </a:p>
        </p:txBody>
      </p:sp>
      <p:cxnSp>
        <p:nvCxnSpPr>
          <p:cNvPr id="179" name="Google Shape;179;p26"/>
          <p:cNvCxnSpPr/>
          <p:nvPr/>
        </p:nvCxnSpPr>
        <p:spPr>
          <a:xfrm>
            <a:off x="71437" y="920750"/>
            <a:ext cx="8643900" cy="7800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180" name="Google Shape;180;p26"/>
          <p:cNvSpPr txBox="1">
            <a:spLocks noGrp="1"/>
          </p:cNvSpPr>
          <p:nvPr>
            <p:ph type="title"/>
          </p:nvPr>
        </p:nvSpPr>
        <p:spPr>
          <a:xfrm>
            <a:off x="71423" y="-214300"/>
            <a:ext cx="87153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MERGE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2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E5427BF0-D7EF-4BE6-A271-9B6D0063E4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13587" y="17861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>
            <a:spLocks noGrp="1"/>
          </p:cNvSpPr>
          <p:nvPr>
            <p:ph type="body" idx="1"/>
          </p:nvPr>
        </p:nvSpPr>
        <p:spPr>
          <a:xfrm>
            <a:off x="0" y="1000124"/>
            <a:ext cx="8786700" cy="52547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procedure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minimo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(var det1, det2, det3: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arc_productos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; var r1, r2, r3, min: </a:t>
            </a:r>
            <a:r>
              <a:rPr lang="en-US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if (r1.codigo&lt;=r2.codigo) and (r1.codigo&lt;=r3.codigo)then begin 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min := r1; 	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leer(det1, r1);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end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else</a:t>
            </a:r>
            <a:endParaRPr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if (r2.cod &lt;= r3.cod) then begin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	min := r2; leer(det2, r2);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end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else begin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	min := r3; leer(det3, r3)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end;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Clr>
                <a:srgbClr val="262626"/>
              </a:buClr>
              <a:buSzPts val="2100"/>
              <a:buNone/>
            </a:pPr>
            <a:r>
              <a:rPr lang="en-US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end;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8"/>
          <p:cNvSpPr txBox="1"/>
          <p:nvPr/>
        </p:nvSpPr>
        <p:spPr>
          <a:xfrm>
            <a:off x="8129587" y="5734050"/>
            <a:ext cx="6081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pPr algn="ctr">
                <a:buClr>
                  <a:srgbClr val="FFFFFF"/>
                </a:buClr>
                <a:buSzPts val="1400"/>
              </a:pPr>
              <a:t>12</a:t>
            </a:fld>
            <a:endParaRPr/>
          </a:p>
        </p:txBody>
      </p:sp>
      <p:cxnSp>
        <p:nvCxnSpPr>
          <p:cNvPr id="195" name="Google Shape;195;p28"/>
          <p:cNvCxnSpPr/>
          <p:nvPr/>
        </p:nvCxnSpPr>
        <p:spPr>
          <a:xfrm>
            <a:off x="71437" y="920750"/>
            <a:ext cx="8643900" cy="7800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196" name="Google Shape;196;p28"/>
          <p:cNvSpPr txBox="1">
            <a:spLocks noGrp="1"/>
          </p:cNvSpPr>
          <p:nvPr>
            <p:ph type="title"/>
          </p:nvPr>
        </p:nvSpPr>
        <p:spPr>
          <a:xfrm>
            <a:off x="71423" y="-214300"/>
            <a:ext cx="87153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MERGE</a:t>
            </a:r>
            <a:endParaRPr sz="2600">
              <a:solidFill>
                <a:srgbClr val="000000"/>
              </a:solidFill>
            </a:endParaRPr>
          </a:p>
        </p:txBody>
      </p:sp>
      <p:pic>
        <p:nvPicPr>
          <p:cNvPr id="2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1B67779F-20EC-4B1C-B085-7E7443E553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69691" y="274688"/>
            <a:ext cx="609600" cy="609600"/>
          </a:xfrm>
          <a:prstGeom prst="rect">
            <a:avLst/>
          </a:prstGeom>
        </p:spPr>
      </p:pic>
      <p:sp>
        <p:nvSpPr>
          <p:cNvPr id="9" name="Google Shape;177;p26">
            <a:extLst>
              <a:ext uri="{FF2B5EF4-FFF2-40B4-BE49-F238E27FC236}">
                <a16:creationId xmlns:a16="http://schemas.microsoft.com/office/drawing/2014/main" id="{4A5A9F3F-FBAD-468F-A2B5-AADFE59636FC}"/>
              </a:ext>
            </a:extLst>
          </p:cNvPr>
          <p:cNvSpPr txBox="1"/>
          <p:nvPr/>
        </p:nvSpPr>
        <p:spPr>
          <a:xfrm>
            <a:off x="0" y="6472162"/>
            <a:ext cx="91440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1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>
            <a:spLocks noGrp="1"/>
          </p:cNvSpPr>
          <p:nvPr>
            <p:ph type="body" idx="1"/>
          </p:nvPr>
        </p:nvSpPr>
        <p:spPr>
          <a:xfrm>
            <a:off x="0" y="1000125"/>
            <a:ext cx="8786700" cy="4214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365125" indent="-236537">
              <a:lnSpc>
                <a:spcPct val="93000"/>
              </a:lnSpc>
              <a:spcBef>
                <a:spcPts val="0"/>
              </a:spcBef>
              <a:buClr>
                <a:srgbClr val="1C1C1C"/>
              </a:buClr>
              <a:buSzPts val="2800"/>
              <a:buNone/>
            </a:pPr>
            <a:r>
              <a:rPr lang="en-US" sz="2800" dirty="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sz="2800" dirty="0">
              <a:solidFill>
                <a:srgbClr val="1C1C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36537">
              <a:lnSpc>
                <a:spcPct val="93000"/>
              </a:lnSpc>
              <a:spcBef>
                <a:spcPts val="0"/>
              </a:spcBef>
              <a:buClr>
                <a:srgbClr val="1C1C1C"/>
              </a:buClr>
              <a:buSzPts val="2800"/>
              <a:buNone/>
            </a:pPr>
            <a:r>
              <a:rPr lang="en-US" sz="2800" dirty="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  assign (</a:t>
            </a:r>
            <a:r>
              <a:rPr lang="en-US" sz="2800" dirty="0" err="1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800" dirty="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, 'maestro');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365125" indent="-236537">
              <a:lnSpc>
                <a:spcPct val="93000"/>
              </a:lnSpc>
              <a:spcBef>
                <a:spcPts val="0"/>
              </a:spcBef>
              <a:buClr>
                <a:srgbClr val="1C1C1C"/>
              </a:buClr>
              <a:buSzPts val="2800"/>
              <a:buNone/>
            </a:pPr>
            <a:r>
              <a:rPr lang="en-US" sz="2800" dirty="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assign (det1, 'detalle1');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36537">
              <a:lnSpc>
                <a:spcPct val="93000"/>
              </a:lnSpc>
              <a:spcBef>
                <a:spcPts val="0"/>
              </a:spcBef>
              <a:buClr>
                <a:srgbClr val="1C1C1C"/>
              </a:buClr>
              <a:buSzPts val="2800"/>
              <a:buNone/>
            </a:pPr>
            <a:r>
              <a:rPr lang="en-US" sz="28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 assign (det2, 'detalle2');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36537">
              <a:lnSpc>
                <a:spcPct val="93000"/>
              </a:lnSpc>
              <a:spcBef>
                <a:spcPts val="0"/>
              </a:spcBef>
              <a:buClr>
                <a:srgbClr val="1C1C1C"/>
              </a:buClr>
              <a:buSzPts val="2800"/>
              <a:buNone/>
            </a:pPr>
            <a:r>
              <a:rPr lang="en-US" sz="28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 assign (det3, 'detalle3');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36537">
              <a:lnSpc>
                <a:spcPct val="93000"/>
              </a:lnSpc>
              <a:spcBef>
                <a:spcPts val="0"/>
              </a:spcBef>
              <a:buNone/>
            </a:pPr>
            <a:r>
              <a:rPr lang="en-US" sz="28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 rewrite (</a:t>
            </a:r>
            <a:r>
              <a:rPr lang="en-US" sz="28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8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); reset (det1); </a:t>
            </a:r>
            <a:endParaRPr sz="14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36537">
              <a:lnSpc>
                <a:spcPct val="93000"/>
              </a:lnSpc>
              <a:spcBef>
                <a:spcPts val="0"/>
              </a:spcBef>
              <a:buClr>
                <a:srgbClr val="1C1C1C"/>
              </a:buClr>
              <a:buSzPts val="2800"/>
              <a:buNone/>
            </a:pPr>
            <a:r>
              <a:rPr lang="en-US" sz="2800" dirty="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  reset (det2); reset (det3);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365125" indent="-236537">
              <a:lnSpc>
                <a:spcPct val="93000"/>
              </a:lnSpc>
              <a:spcBef>
                <a:spcPts val="0"/>
              </a:spcBef>
              <a:buClr>
                <a:srgbClr val="1C1C1C"/>
              </a:buClr>
              <a:buSzPts val="2800"/>
              <a:buNone/>
            </a:pPr>
            <a:r>
              <a:rPr lang="en-US" sz="2800" dirty="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  leer (det1, regd1);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365125" indent="-236537">
              <a:lnSpc>
                <a:spcPct val="93000"/>
              </a:lnSpc>
              <a:spcBef>
                <a:spcPts val="0"/>
              </a:spcBef>
              <a:buClr>
                <a:srgbClr val="1C1C1C"/>
              </a:buClr>
              <a:buSzPts val="2800"/>
              <a:buNone/>
            </a:pPr>
            <a:r>
              <a:rPr lang="en-US" sz="2800" dirty="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  leer (det2, regd2);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365125" indent="-236537">
              <a:lnSpc>
                <a:spcPct val="93000"/>
              </a:lnSpc>
              <a:spcBef>
                <a:spcPts val="0"/>
              </a:spcBef>
              <a:buClr>
                <a:srgbClr val="1C1C1C"/>
              </a:buClr>
              <a:buSzPts val="2800"/>
              <a:buNone/>
            </a:pPr>
            <a:r>
              <a:rPr lang="en-US" sz="2800" dirty="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  leer (det3, regd3);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365125" indent="-236537">
              <a:lnSpc>
                <a:spcPct val="93000"/>
              </a:lnSpc>
              <a:spcBef>
                <a:spcPts val="0"/>
              </a:spcBef>
              <a:buClr>
                <a:srgbClr val="262699"/>
              </a:buClr>
              <a:buSzPts val="2800"/>
              <a:buNone/>
            </a:pPr>
            <a:r>
              <a:rPr lang="en-US" sz="2800" dirty="0">
                <a:solidFill>
                  <a:srgbClr val="262699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2800" dirty="0" err="1">
                <a:solidFill>
                  <a:srgbClr val="262699"/>
                </a:solidFill>
                <a:latin typeface="Arial"/>
                <a:ea typeface="Arial"/>
                <a:cs typeface="Arial"/>
                <a:sym typeface="Arial"/>
              </a:rPr>
              <a:t>minimo</a:t>
            </a:r>
            <a:r>
              <a:rPr lang="en-US" sz="2800" dirty="0">
                <a:solidFill>
                  <a:srgbClr val="262699"/>
                </a:solidFill>
                <a:latin typeface="Arial"/>
                <a:ea typeface="Arial"/>
                <a:cs typeface="Arial"/>
                <a:sym typeface="Arial"/>
              </a:rPr>
              <a:t> (det1, det2, det3,regd1, regd2, regd3, min);</a:t>
            </a:r>
            <a:endParaRPr lang="es-ES" sz="14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endParaRPr b="1" dirty="0">
              <a:solidFill>
                <a:srgbClr val="26262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2" name="Google Shape;202;p29"/>
          <p:cNvSpPr txBox="1"/>
          <p:nvPr/>
        </p:nvSpPr>
        <p:spPr>
          <a:xfrm>
            <a:off x="0" y="6546775"/>
            <a:ext cx="91440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8129587" y="5734050"/>
            <a:ext cx="6081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pPr algn="ctr">
                <a:buClr>
                  <a:srgbClr val="FFFFFF"/>
                </a:buClr>
                <a:buSzPts val="1400"/>
              </a:pPr>
              <a:t>13</a:t>
            </a:fld>
            <a:endParaRPr/>
          </a:p>
        </p:txBody>
      </p:sp>
      <p:cxnSp>
        <p:nvCxnSpPr>
          <p:cNvPr id="204" name="Google Shape;204;p29"/>
          <p:cNvCxnSpPr/>
          <p:nvPr/>
        </p:nvCxnSpPr>
        <p:spPr>
          <a:xfrm>
            <a:off x="71437" y="920750"/>
            <a:ext cx="8643900" cy="7800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205" name="Google Shape;205;p29"/>
          <p:cNvSpPr txBox="1">
            <a:spLocks noGrp="1"/>
          </p:cNvSpPr>
          <p:nvPr>
            <p:ph type="title"/>
          </p:nvPr>
        </p:nvSpPr>
        <p:spPr>
          <a:xfrm>
            <a:off x="71423" y="-214300"/>
            <a:ext cx="87153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MERGE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2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8376029E-834F-4A1A-B4E1-6C63E39CD2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87329" y="200075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>
            <a:spLocks noGrp="1"/>
          </p:cNvSpPr>
          <p:nvPr>
            <p:ph type="body" idx="1"/>
          </p:nvPr>
        </p:nvSpPr>
        <p:spPr>
          <a:xfrm>
            <a:off x="35723" y="1112625"/>
            <a:ext cx="8786700" cy="56342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3200"/>
              <a:buNone/>
            </a:pP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while (</a:t>
            </a:r>
            <a:r>
              <a:rPr lang="en-US" sz="20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min.codigo</a:t>
            </a: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&lt;&gt; </a:t>
            </a:r>
            <a:r>
              <a:rPr lang="en-US" sz="20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valoralto</a:t>
            </a: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) do begin</a:t>
            </a:r>
            <a:endParaRPr sz="20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3200"/>
              <a:buNone/>
            </a:pP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20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prod.codigo</a:t>
            </a: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:= </a:t>
            </a:r>
            <a:r>
              <a:rPr lang="en-US" sz="20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min.codigo</a:t>
            </a: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20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3200"/>
              <a:buNone/>
            </a:pP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20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prod.pu</a:t>
            </a: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-US" sz="20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min.pu</a:t>
            </a: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20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262626"/>
              </a:buClr>
              <a:buSzPts val="3200"/>
              <a:buNone/>
            </a:pPr>
            <a:r>
              <a:rPr lang="en-US" sz="20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20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prod.cant</a:t>
            </a:r>
            <a:r>
              <a:rPr lang="en-US" sz="20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:= 0;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57150" indent="0">
              <a:lnSpc>
                <a:spcPct val="150000"/>
              </a:lnSpc>
              <a:spcBef>
                <a:spcPts val="0"/>
              </a:spcBef>
              <a:buClr>
                <a:srgbClr val="262626"/>
              </a:buClr>
              <a:buSzPts val="3200"/>
              <a:buNone/>
            </a:pPr>
            <a:r>
              <a:rPr lang="en-US" sz="20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 while (</a:t>
            </a:r>
            <a:r>
              <a:rPr lang="en-US" sz="20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min.codigo</a:t>
            </a:r>
            <a:r>
              <a:rPr lang="en-US" sz="20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20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prod.codigo</a:t>
            </a:r>
            <a:r>
              <a:rPr lang="en-US" sz="20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) do       begin</a:t>
            </a:r>
            <a:endParaRPr sz="20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262626"/>
              </a:buClr>
              <a:buSzPts val="3200"/>
              <a:buNone/>
            </a:pP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   	</a:t>
            </a:r>
            <a:r>
              <a:rPr lang="en-US" sz="20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prod.cant</a:t>
            </a: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:= </a:t>
            </a:r>
            <a:r>
              <a:rPr lang="en-US" sz="20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prod.cant</a:t>
            </a: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+ </a:t>
            </a:r>
            <a:r>
              <a:rPr lang="en-US" sz="20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min.cant</a:t>
            </a: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20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262626"/>
              </a:buClr>
              <a:buSzPts val="3200"/>
              <a:buNone/>
            </a:pPr>
            <a:r>
              <a:rPr lang="en-US" sz="2000" dirty="0">
                <a:solidFill>
                  <a:srgbClr val="262699"/>
                </a:solidFill>
                <a:latin typeface="Arial"/>
                <a:ea typeface="Arial"/>
                <a:cs typeface="Arial"/>
                <a:sym typeface="Arial"/>
              </a:rPr>
              <a:t>    	</a:t>
            </a:r>
            <a:r>
              <a:rPr lang="en-US" sz="2000" dirty="0" err="1">
                <a:solidFill>
                  <a:srgbClr val="262699"/>
                </a:solidFill>
                <a:latin typeface="Arial"/>
                <a:ea typeface="Arial"/>
                <a:cs typeface="Arial"/>
                <a:sym typeface="Arial"/>
              </a:rPr>
              <a:t>minimo</a:t>
            </a:r>
            <a:r>
              <a:rPr lang="en-US" sz="2000" dirty="0">
                <a:solidFill>
                  <a:srgbClr val="262699"/>
                </a:solidFill>
                <a:latin typeface="Arial"/>
                <a:ea typeface="Arial"/>
                <a:cs typeface="Arial"/>
                <a:sym typeface="Arial"/>
              </a:rPr>
              <a:t> (det1, det2, det3,regd1, regd2, regd3, min);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262626"/>
              </a:buClr>
              <a:buSzPts val="3200"/>
              <a:buNone/>
            </a:pPr>
            <a:r>
              <a:rPr lang="en-US" sz="20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  end;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   write (</a:t>
            </a:r>
            <a:r>
              <a:rPr lang="en-US" sz="20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, prod);</a:t>
            </a:r>
            <a:endParaRPr sz="20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end;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close(</a:t>
            </a:r>
            <a:r>
              <a:rPr lang="en-US" sz="2000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0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); close(det1); close(det2); close(det3);</a:t>
            </a:r>
            <a:endParaRPr sz="2000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dk1"/>
              </a:buClr>
              <a:buSzPts val="3000"/>
              <a:buNone/>
            </a:pPr>
            <a:endParaRPr sz="1800" b="1" i="1" dirty="0"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400"/>
              </a:spcBef>
              <a:buNone/>
            </a:pPr>
            <a:endParaRPr b="1" dirty="0">
              <a:solidFill>
                <a:srgbClr val="26262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1" name="Google Shape;211;p30"/>
          <p:cNvSpPr txBox="1"/>
          <p:nvPr/>
        </p:nvSpPr>
        <p:spPr>
          <a:xfrm>
            <a:off x="-35723" y="6524600"/>
            <a:ext cx="91440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0"/>
          <p:cNvSpPr txBox="1"/>
          <p:nvPr/>
        </p:nvSpPr>
        <p:spPr>
          <a:xfrm>
            <a:off x="8129587" y="5734050"/>
            <a:ext cx="6081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pPr algn="ctr">
                <a:buClr>
                  <a:srgbClr val="FFFFFF"/>
                </a:buClr>
                <a:buSzPts val="1400"/>
              </a:pPr>
              <a:t>14</a:t>
            </a:fld>
            <a:endParaRPr/>
          </a:p>
        </p:txBody>
      </p:sp>
      <p:cxnSp>
        <p:nvCxnSpPr>
          <p:cNvPr id="213" name="Google Shape;213;p30"/>
          <p:cNvCxnSpPr/>
          <p:nvPr/>
        </p:nvCxnSpPr>
        <p:spPr>
          <a:xfrm>
            <a:off x="71437" y="920750"/>
            <a:ext cx="8643900" cy="7800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214" name="Google Shape;214;p30"/>
          <p:cNvSpPr txBox="1">
            <a:spLocks noGrp="1"/>
          </p:cNvSpPr>
          <p:nvPr>
            <p:ph type="title"/>
          </p:nvPr>
        </p:nvSpPr>
        <p:spPr>
          <a:xfrm>
            <a:off x="71423" y="-214300"/>
            <a:ext cx="87153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MERGE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4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8F3CA1ED-6F80-4B4A-BC92-B0FEFA1D67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43084" y="238226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71437" y="-214312"/>
            <a:ext cx="7467600" cy="114141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GENERACIÓN DE ARCHIVOS-MERGE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71437" y="1517649"/>
            <a:ext cx="8786812" cy="421481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generar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resumiendo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información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obtenida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múltiples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lang="en-US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indent="-342900" algn="just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SzPts val="1680"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</a:t>
            </a:r>
            <a:r>
              <a:rPr lang="es-AR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existe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maestro.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indent="-342900" algn="just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SzPts val="1680"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tienen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 o n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detalles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just">
              <a:lnSpc>
                <a:spcPct val="79166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0" y="6562009"/>
            <a:ext cx="9144000" cy="22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8129587" y="5734050"/>
            <a:ext cx="60801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pPr algn="ctr">
                <a:buClr>
                  <a:srgbClr val="FFFFFF"/>
                </a:buClr>
                <a:buSzPts val="1400"/>
              </a:pPr>
              <a:t>2</a:t>
            </a:fld>
            <a:endParaRPr/>
          </a:p>
        </p:txBody>
      </p:sp>
      <p:cxnSp>
        <p:nvCxnSpPr>
          <p:cNvPr id="79" name="Google Shape;79;p15"/>
          <p:cNvCxnSpPr/>
          <p:nvPr/>
        </p:nvCxnSpPr>
        <p:spPr>
          <a:xfrm>
            <a:off x="71439" y="920752"/>
            <a:ext cx="8643937" cy="7937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pic>
        <p:nvPicPr>
          <p:cNvPr id="3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82E5FBFA-7A5F-4184-86AC-E3275EAEC4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61471" y="28505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71422" y="-214300"/>
            <a:ext cx="91440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ACTUALIZACIÓN DE ARCHIVOS-MAESTRO/DETALLE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71422" y="857250"/>
            <a:ext cx="8666177" cy="60007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0" indent="0" algn="just">
              <a:lnSpc>
                <a:spcPct val="79166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just">
              <a:lnSpc>
                <a:spcPct val="79166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actualizar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información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un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maestro 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partir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múltiples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detalles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Se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puede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disponer  de 1 o n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detalles</a:t>
            </a:r>
            <a:endParaRPr dirty="0">
              <a:solidFill>
                <a:srgbClr val="000000"/>
              </a:solidFill>
            </a:endParaRPr>
          </a:p>
          <a:p>
            <a:pPr marL="0" indent="0" algn="just">
              <a:lnSpc>
                <a:spcPct val="79166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just">
              <a:lnSpc>
                <a:spcPct val="79166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maestro</a:t>
            </a:r>
            <a:r>
              <a:rPr lang="en-US" sz="2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resume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información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sobre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dominio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determinado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dirty="0">
              <a:solidFill>
                <a:srgbClr val="000000"/>
              </a:solidFill>
            </a:endParaRPr>
          </a:p>
          <a:p>
            <a:pPr marL="0" indent="106679" algn="just">
              <a:lnSpc>
                <a:spcPct val="79166"/>
              </a:lnSpc>
              <a:spcBef>
                <a:spcPts val="700"/>
              </a:spcBef>
              <a:buClr>
                <a:schemeClr val="accent1"/>
              </a:buClr>
              <a:buSzPts val="1680"/>
              <a:buNone/>
            </a:pPr>
            <a:endParaRPr sz="2400" i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just">
              <a:lnSpc>
                <a:spcPct val="79166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detalle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contiene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información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que genera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modificaciones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sobre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información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almacenada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maestro.</a:t>
            </a:r>
            <a:endParaRPr dirty="0">
              <a:solidFill>
                <a:srgbClr val="000000"/>
              </a:solidFill>
            </a:endParaRPr>
          </a:p>
          <a:p>
            <a:pPr marL="0" indent="0" algn="just">
              <a:lnSpc>
                <a:spcPct val="79166"/>
              </a:lnSpc>
              <a:spcBef>
                <a:spcPts val="700"/>
              </a:spcBef>
              <a:buClr>
                <a:srgbClr val="000000"/>
              </a:buClr>
              <a:buSzPts val="1680"/>
              <a:buNone/>
            </a:pPr>
            <a:endParaRPr lang="en-US" sz="2400" i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indent="-342900" algn="just">
              <a:lnSpc>
                <a:spcPct val="79166"/>
              </a:lnSpc>
              <a:spcBef>
                <a:spcPts val="700"/>
              </a:spcBef>
              <a:buClr>
                <a:srgbClr val="000000"/>
              </a:buClr>
              <a:buSzPts val="1680"/>
            </a:pPr>
            <a:r>
              <a:rPr lang="en-US" sz="2400" i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Ejemplo</a:t>
            </a:r>
            <a:r>
              <a:rPr lang="en-US" sz="240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Maestro: </a:t>
            </a:r>
            <a:r>
              <a:rPr lang="en-US" sz="2400" i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</a:t>
            </a:r>
            <a:r>
              <a:rPr lang="en-US" sz="2400" i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información</a:t>
            </a:r>
            <a:r>
              <a:rPr lang="en-US" sz="240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del personal de la </a:t>
            </a:r>
            <a:r>
              <a:rPr lang="en-US" sz="2400" i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facultad</a:t>
            </a:r>
            <a:r>
              <a:rPr lang="en-US" sz="240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i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ingeniería</a:t>
            </a:r>
            <a:r>
              <a:rPr lang="en-US" sz="240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solidFill>
                <a:srgbClr val="000000"/>
              </a:solidFill>
            </a:endParaRPr>
          </a:p>
          <a:p>
            <a:pPr marL="0" indent="106679" algn="just">
              <a:lnSpc>
                <a:spcPct val="79166"/>
              </a:lnSpc>
              <a:spcBef>
                <a:spcPts val="70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indent="-342900" algn="just">
              <a:lnSpc>
                <a:spcPct val="79166"/>
              </a:lnSpc>
              <a:spcBef>
                <a:spcPts val="700"/>
              </a:spcBef>
              <a:buClr>
                <a:srgbClr val="000000"/>
              </a:buClr>
              <a:buSzPts val="1680"/>
            </a:pP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Ejemplo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Detalle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las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licencias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solicitadas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por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dicho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personal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just">
              <a:lnSpc>
                <a:spcPct val="79166"/>
              </a:lnSpc>
              <a:spcBef>
                <a:spcPts val="700"/>
              </a:spcBef>
              <a:buClr>
                <a:schemeClr val="accent1"/>
              </a:buClr>
              <a:buSzPts val="1680"/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0" y="6576758"/>
            <a:ext cx="9144000" cy="22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8129587" y="5734050"/>
            <a:ext cx="60801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pPr algn="ctr">
                <a:buClr>
                  <a:srgbClr val="FFFFFF"/>
                </a:buClr>
                <a:buSzPts val="1400"/>
              </a:pPr>
              <a:t>3</a:t>
            </a:fld>
            <a:endParaRPr/>
          </a:p>
        </p:txBody>
      </p:sp>
      <p:cxnSp>
        <p:nvCxnSpPr>
          <p:cNvPr id="88" name="Google Shape;88;p16"/>
          <p:cNvCxnSpPr/>
          <p:nvPr/>
        </p:nvCxnSpPr>
        <p:spPr>
          <a:xfrm>
            <a:off x="71439" y="920752"/>
            <a:ext cx="8643937" cy="7937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pic>
        <p:nvPicPr>
          <p:cNvPr id="2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254CE195-004B-4BC7-85DD-C2A1FEFDFF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1200" y="2476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1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71437" y="-214312"/>
            <a:ext cx="7467600" cy="114141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ARCHIVOS-CORTE DE CONTROL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142762" y="1000126"/>
            <a:ext cx="8643938" cy="562610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presentar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información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un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forma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organizada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acuerdo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 la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estructura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origen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Ejemplo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Se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posee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tiene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información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sobre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productos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una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cadena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electrodomésticos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registro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contiene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siguiente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información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#electrod,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electrodoméstico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marca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nombre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cantidad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stock. Se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pide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listar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cantidad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electrodomesticos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por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marca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El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está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ordenado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por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electrodomésticos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marca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just">
              <a:lnSpc>
                <a:spcPct val="79166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0" y="6562010"/>
            <a:ext cx="9144000" cy="22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6" name="Google Shape;96;p17"/>
          <p:cNvCxnSpPr/>
          <p:nvPr/>
        </p:nvCxnSpPr>
        <p:spPr>
          <a:xfrm>
            <a:off x="71439" y="920752"/>
            <a:ext cx="8643937" cy="7937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pic>
        <p:nvPicPr>
          <p:cNvPr id="3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B3484B1A-56C4-4592-A826-13210452BF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73329" y="260529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71437" y="-214312"/>
            <a:ext cx="7467600" cy="114141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ARCHIVOS-CORTE DE CONTROL</a:t>
            </a: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71438" y="1000125"/>
            <a:ext cx="8715374" cy="5634038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0" indent="0" algn="just">
              <a:lnSpc>
                <a:spcPct val="79166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debe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contabilizar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los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hogares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bajos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recursos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territorio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nacional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registro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contiene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información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provincia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localidad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barrio y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cantidad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hogares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La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totalización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debe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realizarse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por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localidad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provincia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just">
              <a:lnSpc>
                <a:spcPct val="79166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hogaresPlanHelp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const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valorAlto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1000000;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RegistroHogares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Record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Codigo_provincia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integer;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Codigo_localidad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integer;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Barrio: integer;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Cantidad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integer;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  end;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tArchivo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File of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RegistroHogares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tArchivo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hogProvincia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hogLocalidad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,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cod_provincia,cod_localidad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integer;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reg: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RegistroHogares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3" indent="-209233"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0" y="6606254"/>
            <a:ext cx="9144000" cy="22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8129587" y="5734050"/>
            <a:ext cx="60801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2400"/>
              <a:pPr algn="ctr">
                <a:buClr>
                  <a:srgbClr val="FFFFFF"/>
                </a:buClr>
                <a:buSzPts val="1400"/>
              </a:pPr>
              <a:t>5</a:t>
            </a:fld>
            <a:endParaRPr sz="2400"/>
          </a:p>
        </p:txBody>
      </p:sp>
      <p:cxnSp>
        <p:nvCxnSpPr>
          <p:cNvPr id="105" name="Google Shape;105;p18"/>
          <p:cNvCxnSpPr/>
          <p:nvPr/>
        </p:nvCxnSpPr>
        <p:spPr>
          <a:xfrm>
            <a:off x="71439" y="920752"/>
            <a:ext cx="8643937" cy="7937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pic>
        <p:nvPicPr>
          <p:cNvPr id="2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4CAE63A9-69A7-475B-A584-5D5CBD632C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35561" y="22383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/>
        </p:nvSpPr>
        <p:spPr>
          <a:xfrm>
            <a:off x="347662" y="3500437"/>
            <a:ext cx="4214700" cy="214200"/>
          </a:xfrm>
          <a:prstGeom prst="rect">
            <a:avLst/>
          </a:prstGeom>
          <a:solidFill>
            <a:srgbClr val="00FFFF"/>
          </a:solidFill>
          <a:ln w="25400" cap="flat" cmpd="sng">
            <a:solidFill>
              <a:srgbClr val="7E5F9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/>
          </a:p>
        </p:txBody>
      </p:sp>
      <p:sp>
        <p:nvSpPr>
          <p:cNvPr id="111" name="Google Shape;111;p19"/>
          <p:cNvSpPr txBox="1"/>
          <p:nvPr/>
        </p:nvSpPr>
        <p:spPr>
          <a:xfrm>
            <a:off x="285750" y="2357437"/>
            <a:ext cx="4000500" cy="214312"/>
          </a:xfrm>
          <a:prstGeom prst="rect">
            <a:avLst/>
          </a:prstGeom>
          <a:solidFill>
            <a:srgbClr val="00FFFF"/>
          </a:solidFill>
          <a:ln w="25400" cap="flat" cmpd="sng">
            <a:solidFill>
              <a:srgbClr val="7E5F9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/>
          </a:p>
        </p:txBody>
      </p:sp>
      <p:sp>
        <p:nvSpPr>
          <p:cNvPr id="112" name="Google Shape;112;p19"/>
          <p:cNvSpPr txBox="1"/>
          <p:nvPr/>
        </p:nvSpPr>
        <p:spPr>
          <a:xfrm>
            <a:off x="142875" y="1500187"/>
            <a:ext cx="4000500" cy="214312"/>
          </a:xfrm>
          <a:prstGeom prst="rect">
            <a:avLst/>
          </a:prstGeom>
          <a:solidFill>
            <a:srgbClr val="00FFFF"/>
          </a:solidFill>
          <a:ln w="25400" cap="flat" cmpd="sng">
            <a:solidFill>
              <a:srgbClr val="7E5F9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/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1"/>
          </p:nvPr>
        </p:nvSpPr>
        <p:spPr>
          <a:xfrm>
            <a:off x="3" y="0"/>
            <a:ext cx="87867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271462" indent="-271462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Assign(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‘hogares.dd'); Reset(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WriteLn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(‘Plan HELP 2020’);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WriteLn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Leer(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reg);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 reg do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While (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codProv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&lt;&gt;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valorAlto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do     begin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codProvAct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:=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codProv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votosProvincia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:=0;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writeLn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writeLn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('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Provincia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',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codProvAct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while (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codProv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codProvAct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do  begin                        {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corta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ejecución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cuando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cambia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pcia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codLocAct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:=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codLoc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hogLocalidad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:=0;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   write('  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Localidad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',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codLocAct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while (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codProv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codProvAct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and    (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codLoc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codLocAct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do begin {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corta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ejecución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cuando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cambia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pcia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la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localidad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hogLocalidad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:=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hogLocalidad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+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cantidad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  Leer(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reg)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  end;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hogProvincia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:=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hogProvincia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+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hogLocalidad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writeLn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'('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Hogares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Plan Help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localidad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',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hogLocalidad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);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   end;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writeLn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(‘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Hogares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Plan Help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Pcia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',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hogProvincia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)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end;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2" indent="-271462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Close(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WriteLn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Write('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Oprima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tecla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ingreso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finalizar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...');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ReadLn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end.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3" indent="-209233">
              <a:spcBef>
                <a:spcPts val="600"/>
              </a:spcBef>
              <a:buClr>
                <a:schemeClr val="accent1"/>
              </a:buClr>
              <a:buSzPts val="980"/>
              <a:buNone/>
            </a:pPr>
            <a:endParaRPr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8129587" y="5734050"/>
            <a:ext cx="60801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2400"/>
              <a:pPr algn="ctr">
                <a:buClr>
                  <a:srgbClr val="FFFFFF"/>
                </a:buClr>
                <a:buSzPts val="1400"/>
              </a:pPr>
              <a:t>6</a:t>
            </a:fld>
            <a:endParaRPr sz="2400"/>
          </a:p>
        </p:txBody>
      </p:sp>
      <p:pic>
        <p:nvPicPr>
          <p:cNvPr id="2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0165CAF7-9246-47C4-AA99-2A071BDB01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63613" y="145026"/>
            <a:ext cx="609600" cy="609600"/>
          </a:xfrm>
          <a:prstGeom prst="rect">
            <a:avLst/>
          </a:prstGeom>
        </p:spPr>
      </p:pic>
      <p:sp>
        <p:nvSpPr>
          <p:cNvPr id="10" name="Google Shape;177;p26">
            <a:extLst>
              <a:ext uri="{FF2B5EF4-FFF2-40B4-BE49-F238E27FC236}">
                <a16:creationId xmlns:a16="http://schemas.microsoft.com/office/drawing/2014/main" id="{DA0CE8D9-BC25-4F88-9226-D9954BF7F8A5}"/>
              </a:ext>
            </a:extLst>
          </p:cNvPr>
          <p:cNvSpPr txBox="1"/>
          <p:nvPr/>
        </p:nvSpPr>
        <p:spPr>
          <a:xfrm>
            <a:off x="-9638" y="6572328"/>
            <a:ext cx="91440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5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body" idx="1"/>
          </p:nvPr>
        </p:nvSpPr>
        <p:spPr>
          <a:xfrm>
            <a:off x="0" y="1000124"/>
            <a:ext cx="8786812" cy="52546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const </a:t>
            </a:r>
            <a:r>
              <a:rPr lang="en-US" sz="2400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valoralto</a:t>
            </a:r>
            <a:r>
              <a:rPr lang="en-US" sz="24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= '9999';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type	str4 = string[4];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= record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			cod: str4;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descripcion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: string[30];    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		  	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pu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: real;                   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	   		stock: integer;              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		end;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	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venta_prod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record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 		cod: str4;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    		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cant_vendida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: integer;  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		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detalle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file of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venta_prod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   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maestro = file of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71463" indent="-164783">
              <a:spcBef>
                <a:spcPts val="60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0" y="6562825"/>
            <a:ext cx="9144000" cy="22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8129587" y="5734050"/>
            <a:ext cx="60801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pPr algn="ctr">
                <a:buClr>
                  <a:srgbClr val="FFFFFF"/>
                </a:buClr>
                <a:buSzPts val="1400"/>
              </a:pPr>
              <a:t>7</a:t>
            </a:fld>
            <a:endParaRPr/>
          </a:p>
        </p:txBody>
      </p:sp>
      <p:cxnSp>
        <p:nvCxnSpPr>
          <p:cNvPr id="133" name="Google Shape;133;p21"/>
          <p:cNvCxnSpPr/>
          <p:nvPr/>
        </p:nvCxnSpPr>
        <p:spPr>
          <a:xfrm>
            <a:off x="71439" y="920752"/>
            <a:ext cx="8643937" cy="7937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71423" y="-214300"/>
            <a:ext cx="87153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ACTUALIZACIÓN DE ARCHIVOS-MAESTRO/DETALLE</a:t>
            </a:r>
            <a:endParaRPr sz="2600">
              <a:solidFill>
                <a:srgbClr val="000000"/>
              </a:solidFill>
            </a:endParaRPr>
          </a:p>
        </p:txBody>
      </p:sp>
      <p:pic>
        <p:nvPicPr>
          <p:cNvPr id="2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6909C65B-5626-427F-BE12-B0CB026601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2039" y="1131219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body" idx="1"/>
          </p:nvPr>
        </p:nvSpPr>
        <p:spPr>
          <a:xfrm>
            <a:off x="0" y="1000124"/>
            <a:ext cx="8786812" cy="493712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var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: maestro;</a:t>
            </a: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regm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	det: 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detalle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;            	</a:t>
            </a:r>
            <a:endParaRPr sz="24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   	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regd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venta_prod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	total: integer;	</a:t>
            </a: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	aux: str4; 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procedure leer(var 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detalle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; var 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dato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venta_prod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  if (not(EOF(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))) then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     read (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dato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rgbClr val="262626"/>
              </a:buClr>
              <a:buSzPts val="300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   else 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dato.cod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:= </a:t>
            </a:r>
            <a:r>
              <a:rPr lang="en-US" sz="24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valoralto</a:t>
            </a: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93000"/>
              </a:lnSpc>
              <a:spcBef>
                <a:spcPts val="0"/>
              </a:spcBef>
              <a:buClr>
                <a:srgbClr val="262626"/>
              </a:buClr>
              <a:buSzPts val="3000"/>
              <a:buNone/>
            </a:pPr>
            <a:r>
              <a:rPr lang="en-US" sz="24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end;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271463" indent="-164783">
              <a:spcBef>
                <a:spcPts val="600"/>
              </a:spcBef>
              <a:buClr>
                <a:schemeClr val="accent1"/>
              </a:buClr>
              <a:buSzPts val="168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71423" y="6488982"/>
            <a:ext cx="9144000" cy="22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8129587" y="5734050"/>
            <a:ext cx="60801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pPr algn="ctr">
                <a:buClr>
                  <a:srgbClr val="FFFFFF"/>
                </a:buClr>
                <a:buSzPts val="1400"/>
              </a:pPr>
              <a:t>8</a:t>
            </a:fld>
            <a:endParaRPr/>
          </a:p>
        </p:txBody>
      </p:sp>
      <p:cxnSp>
        <p:nvCxnSpPr>
          <p:cNvPr id="142" name="Google Shape;142;p22"/>
          <p:cNvCxnSpPr/>
          <p:nvPr/>
        </p:nvCxnSpPr>
        <p:spPr>
          <a:xfrm>
            <a:off x="71439" y="920752"/>
            <a:ext cx="8643937" cy="7937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71423" y="-214300"/>
            <a:ext cx="87153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ACTUALIZACIÓN DE ARCHIVOS-MAESTRO/DETALLE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2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BEF1C140-1596-4BA6-920C-ACADA352FE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66852" y="116143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body" idx="1"/>
          </p:nvPr>
        </p:nvSpPr>
        <p:spPr>
          <a:xfrm>
            <a:off x="0" y="1000124"/>
            <a:ext cx="8786812" cy="5636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t" anchorCtr="0">
            <a:noAutofit/>
          </a:bodyPr>
          <a:lstStyle/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begin 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programa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principal}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assign(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'maestro');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assign(det, '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detalle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');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reset(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reset(det);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read(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regm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leer(det,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{Se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procesan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todos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los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registros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archivo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detalle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while (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regd.cod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&lt;&gt;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valoralto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do begin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aux :=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regd.cod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	total := 0;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totaliza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el total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vendido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para = </a:t>
            </a:r>
            <a:r>
              <a:rPr lang="en-US" sz="2400" i="1" dirty="0" err="1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producto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 while (aux =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regd.cod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do begin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 total := total +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regd.cant_vendida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	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leer(det, </a:t>
            </a:r>
            <a:r>
              <a:rPr 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regd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r>
              <a:rPr lang="en-US" sz="2400" i="1" dirty="0">
                <a:solidFill>
                  <a:srgbClr val="0066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end;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365125" indent="-241300">
              <a:lnSpc>
                <a:spcPct val="93000"/>
              </a:lnSpc>
              <a:spcBef>
                <a:spcPts val="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271463" indent="-164783">
              <a:spcBef>
                <a:spcPts val="600"/>
              </a:spcBef>
              <a:buClr>
                <a:schemeClr val="accent1"/>
              </a:buClr>
              <a:buSzPts val="1680"/>
              <a:buNone/>
            </a:pPr>
            <a:endParaRPr sz="2400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8129587" y="5734050"/>
            <a:ext cx="608012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algn="ctr">
              <a:buClr>
                <a:srgbClr val="FFFFFF"/>
              </a:buClr>
              <a:buSzPts val="1400"/>
            </a:pPr>
            <a:fld id="{00000000-1234-1234-1234-123412341234}" type="slidenum">
              <a:rPr lang="en-US"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pPr algn="ctr">
                <a:buClr>
                  <a:srgbClr val="FFFFFF"/>
                </a:buClr>
                <a:buSzPts val="1400"/>
              </a:pPr>
              <a:t>9</a:t>
            </a:fld>
            <a:endParaRPr/>
          </a:p>
        </p:txBody>
      </p:sp>
      <p:cxnSp>
        <p:nvCxnSpPr>
          <p:cNvPr id="150" name="Google Shape;150;p23"/>
          <p:cNvCxnSpPr/>
          <p:nvPr/>
        </p:nvCxnSpPr>
        <p:spPr>
          <a:xfrm>
            <a:off x="71439" y="920752"/>
            <a:ext cx="8643937" cy="7937"/>
          </a:xfrm>
          <a:prstGeom prst="straightConnector1">
            <a:avLst/>
          </a:prstGeom>
          <a:noFill/>
          <a:ln w="9525" cap="flat" cmpd="sng">
            <a:solidFill>
              <a:srgbClr val="A97FC3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151" name="Google Shape;151;p23"/>
          <p:cNvSpPr txBox="1"/>
          <p:nvPr/>
        </p:nvSpPr>
        <p:spPr>
          <a:xfrm>
            <a:off x="2451101" y="2177845"/>
            <a:ext cx="6692899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874EA9"/>
              </a:buClr>
              <a:buSzPts val="1800"/>
            </a:pPr>
            <a:r>
              <a:rPr lang="en-U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Siempre</a:t>
            </a:r>
            <a:r>
              <a:rPr lang="en-U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 </a:t>
            </a:r>
            <a:r>
              <a:rPr lang="en-U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corte</a:t>
            </a:r>
            <a:r>
              <a:rPr lang="en-U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 control principal es la </a:t>
            </a:r>
            <a:r>
              <a:rPr lang="en-U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finalización</a:t>
            </a:r>
            <a:r>
              <a:rPr lang="en-U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del/ de los </a:t>
            </a:r>
            <a:r>
              <a:rPr lang="en-US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detalles</a:t>
            </a:r>
            <a:r>
              <a:rPr lang="en-US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???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71423" y="-214300"/>
            <a:ext cx="8715300" cy="1141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00" tIns="45700" rIns="91400" bIns="4570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874EA9"/>
              </a:buClr>
              <a:buSzPts val="2600"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ACTUALIZACIÓN DE ARCHIVOS-MAESTRO/DETALLE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2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08480AC5-BE5A-4300-B2B1-44F714FA43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05776" y="213798"/>
            <a:ext cx="609600" cy="609600"/>
          </a:xfrm>
          <a:prstGeom prst="rect">
            <a:avLst/>
          </a:prstGeom>
        </p:spPr>
      </p:pic>
      <p:sp>
        <p:nvSpPr>
          <p:cNvPr id="8" name="Google Shape;177;p26">
            <a:extLst>
              <a:ext uri="{FF2B5EF4-FFF2-40B4-BE49-F238E27FC236}">
                <a16:creationId xmlns:a16="http://schemas.microsoft.com/office/drawing/2014/main" id="{A4BFCD93-C540-4A60-8F7A-FE8A9D048297}"/>
              </a:ext>
            </a:extLst>
          </p:cNvPr>
          <p:cNvSpPr txBox="1"/>
          <p:nvPr/>
        </p:nvSpPr>
        <p:spPr>
          <a:xfrm>
            <a:off x="-28947" y="6533052"/>
            <a:ext cx="91440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>
              <a:buClr>
                <a:schemeClr val="dk2"/>
              </a:buClr>
              <a:buSzPts val="1200"/>
            </a:pP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Archivos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Conceptos</a:t>
            </a:r>
            <a:r>
              <a:rPr lang="en-US" sz="1200" b="1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de Base de </a:t>
            </a:r>
            <a:r>
              <a:rPr lang="en-US" sz="1200" b="1" dirty="0" err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dirty="0"/>
          </a:p>
          <a:p>
            <a:endParaRPr sz="1200" b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925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1172</TotalTime>
  <Words>1552</Words>
  <Application>Microsoft Office PowerPoint</Application>
  <PresentationFormat>Presentación en pantalla (4:3)</PresentationFormat>
  <Paragraphs>214</Paragraphs>
  <Slides>14</Slides>
  <Notes>14</Notes>
  <HiddenSlides>0</HiddenSlides>
  <MMClips>14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14</vt:i4>
      </vt:variant>
    </vt:vector>
  </HeadingPairs>
  <TitlesOfParts>
    <vt:vector size="23" baseType="lpstr">
      <vt:lpstr>Century Schoolbook</vt:lpstr>
      <vt:lpstr>Amatic SC</vt:lpstr>
      <vt:lpstr>Courier New</vt:lpstr>
      <vt:lpstr>Arial</vt:lpstr>
      <vt:lpstr>Calibri Light</vt:lpstr>
      <vt:lpstr>Source Code Pro</vt:lpstr>
      <vt:lpstr>Calibri</vt:lpstr>
      <vt:lpstr>Beach Day</vt:lpstr>
      <vt:lpstr>Tema de Office</vt:lpstr>
      <vt:lpstr>CONCEPTOS DE BASES DE DATOS</vt:lpstr>
      <vt:lpstr>GENERACIÓN DE ARCHIVOS-MERGE</vt:lpstr>
      <vt:lpstr>ACTUALIZACIÓN DE ARCHIVOS-MAESTRO/DETALLE</vt:lpstr>
      <vt:lpstr>ARCHIVOS-CORTE DE CONTROL</vt:lpstr>
      <vt:lpstr>ARCHIVOS-CORTE DE CONTROL</vt:lpstr>
      <vt:lpstr>Presentación de PowerPoint</vt:lpstr>
      <vt:lpstr>ACTUALIZACIÓN DE ARCHIVOS-MAESTRO/DETALLE</vt:lpstr>
      <vt:lpstr>ACTUALIZACIÓN DE ARCHIVOS-MAESTRO/DETALLE</vt:lpstr>
      <vt:lpstr>ACTUALIZACIÓN DE ARCHIVOS-MAESTRO/DETALLE</vt:lpstr>
      <vt:lpstr>ACTUALIZACIÓN DE ARCHIVOS-MAESTRO/DETALLE</vt:lpstr>
      <vt:lpstr>MERGE</vt:lpstr>
      <vt:lpstr>MERGE</vt:lpstr>
      <vt:lpstr>MERGE</vt:lpstr>
      <vt:lpstr>MERGE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CONCEPTOS DE BASES DE DATOS</dc:title>
  <dc:creator>Verena Olsowy</dc:creator>
  <cp:lastModifiedBy>Verena Olsowy</cp:lastModifiedBy>
  <cp:revision>17</cp:revision>
  <dcterms:modified xsi:type="dcterms:W3CDTF">2021-03-11T10:59:35Z</dcterms:modified>
</cp:coreProperties>
</file>